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5" r:id="rId3"/>
    <p:sldId id="266" r:id="rId4"/>
    <p:sldId id="267" r:id="rId5"/>
    <p:sldId id="268" r:id="rId6"/>
    <p:sldId id="257" r:id="rId7"/>
    <p:sldId id="263" r:id="rId8"/>
    <p:sldId id="262" r:id="rId9"/>
    <p:sldId id="261" r:id="rId10"/>
    <p:sldId id="260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aleksandrashmurak:Downloads:&#1045;&#1050;&#1041;%20&#1044;&#1054;&#1044;%20&#1057;&#1054;%202020:379%20&#1086;&#1088;&#1075;&#1072;&#1085;&#1080;&#1079;&#1072;&#1094;&#1080;&#1080;&#774;:&#1052;&#1072;&#1089;&#1089;&#1080;&#1074;%20&#1045;&#1050;&#1041;%20&#1044;&#1054;&#1044;%20&#1057;&#1054;%202020%20379%20&#1086;&#1088;&#1075;&#1072;&#1085;&#1080;&#1079;&#1072;&#1094;&#1080;&#1080;&#774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Macintosh%20HD:Users:aleksandrashmurak:Downloads:&#1045;&#1050;&#1041;%20&#1044;&#1054;&#1044;%20&#1057;&#1054;%202020:379%20&#1086;&#1088;&#1075;&#1072;&#1085;&#1080;&#1079;&#1072;&#1094;&#1080;&#1080;&#774;:&#1052;&#1072;&#1089;&#1089;&#1080;&#1074;%20&#1045;&#1050;&#1041;%20&#1044;&#1054;&#1044;%20&#1057;&#1054;%202020%20379%20&#1086;&#1088;&#1075;&#1072;&#1085;&#1080;&#1079;&#1072;&#1094;&#1080;&#1080;&#774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Macintosh%20HD:Users:aleksandrashmurak:Downloads:&#1045;&#1050;&#1041;%20&#1044;&#1054;&#1044;%20&#1057;&#1054;%202020:379%20&#1086;&#1088;&#1075;&#1072;&#1085;&#1080;&#1079;&#1072;&#1094;&#1080;&#1080;&#774;:&#1052;&#1072;&#1089;&#1089;&#1080;&#1074;%20&#1045;&#1050;&#1041;%20&#1044;&#1054;&#1044;%20&#1057;&#1054;%202020%20379%20&#1086;&#1088;&#1075;&#1072;&#1085;&#1080;&#1079;&#1072;&#1094;&#1080;&#1080;&#77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eksandrashmurak:Downloads:&#1050;&#1086;&#1087;&#1080;&#1103;%20&#1044;&#1083;&#1103;%20&#1088;&#1072;&#1089;&#1095;&#1077;&#1090;&#1072;%20&#1080;%20&#1076;&#1080;&#1072;&#1075;&#1088;&#1072;&#1084;&#1084;%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Лист4!$O$22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Лист4!$N$23:$N$26</c:f>
              <c:strCache>
                <c:ptCount val="4"/>
                <c:pt idx="0">
                  <c:v>ниже среднего</c:v>
                </c:pt>
                <c:pt idx="1">
                  <c:v>средний</c:v>
                </c:pt>
                <c:pt idx="2">
                  <c:v>выше среднего</c:v>
                </c:pt>
                <c:pt idx="3">
                  <c:v>высокий</c:v>
                </c:pt>
              </c:strCache>
            </c:strRef>
          </c:cat>
          <c:val>
            <c:numRef>
              <c:f>Лист4!$O$23:$O$26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63</c:v>
                </c:pt>
                <c:pt idx="3">
                  <c:v>32</c:v>
                </c:pt>
              </c:numCache>
            </c:numRef>
          </c:val>
        </c:ser>
        <c:ser>
          <c:idx val="1"/>
          <c:order val="1"/>
          <c:tx>
            <c:strRef>
              <c:f>Лист4!$P$22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Лист4!$N$23:$N$26</c:f>
              <c:strCache>
                <c:ptCount val="4"/>
                <c:pt idx="0">
                  <c:v>ниже среднего</c:v>
                </c:pt>
                <c:pt idx="1">
                  <c:v>средний</c:v>
                </c:pt>
                <c:pt idx="2">
                  <c:v>выше среднего</c:v>
                </c:pt>
                <c:pt idx="3">
                  <c:v>высокий</c:v>
                </c:pt>
              </c:strCache>
            </c:strRef>
          </c:cat>
          <c:val>
            <c:numRef>
              <c:f>Лист4!$P$23:$P$26</c:f>
              <c:numCache>
                <c:formatCode>General</c:formatCode>
                <c:ptCount val="4"/>
                <c:pt idx="0">
                  <c:v>0.3</c:v>
                </c:pt>
                <c:pt idx="1">
                  <c:v>0</c:v>
                </c:pt>
                <c:pt idx="2">
                  <c:v>4</c:v>
                </c:pt>
                <c:pt idx="3">
                  <c:v>95.7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322944"/>
        <c:axId val="122324480"/>
      </c:barChart>
      <c:catAx>
        <c:axId val="122322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2324480"/>
        <c:crosses val="autoZero"/>
        <c:auto val="1"/>
        <c:lblAlgn val="ctr"/>
        <c:lblOffset val="100"/>
        <c:noMultiLvlLbl val="0"/>
      </c:catAx>
      <c:valAx>
        <c:axId val="122324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23229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816568047337271E-2"/>
          <c:y val="2.3316816306965492E-2"/>
          <c:w val="0.920742180896027"/>
          <c:h val="0.866326751051560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Лист4!$O$28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Лист4!$N$29:$N$32</c:f>
              <c:strCache>
                <c:ptCount val="4"/>
                <c:pt idx="0">
                  <c:v>ниже среднего</c:v>
                </c:pt>
                <c:pt idx="1">
                  <c:v>средний</c:v>
                </c:pt>
                <c:pt idx="2">
                  <c:v>выше среднего</c:v>
                </c:pt>
                <c:pt idx="3">
                  <c:v>высокий</c:v>
                </c:pt>
              </c:strCache>
            </c:strRef>
          </c:cat>
          <c:val>
            <c:numRef>
              <c:f>Лист4!$O$29:$O$32</c:f>
              <c:numCache>
                <c:formatCode>General</c:formatCode>
                <c:ptCount val="4"/>
                <c:pt idx="0">
                  <c:v>3</c:v>
                </c:pt>
                <c:pt idx="1">
                  <c:v>38</c:v>
                </c:pt>
                <c:pt idx="2">
                  <c:v>55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Лист4!$P$28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Лист4!$N$29:$N$32</c:f>
              <c:strCache>
                <c:ptCount val="4"/>
                <c:pt idx="0">
                  <c:v>ниже среднего</c:v>
                </c:pt>
                <c:pt idx="1">
                  <c:v>средний</c:v>
                </c:pt>
                <c:pt idx="2">
                  <c:v>выше среднего</c:v>
                </c:pt>
                <c:pt idx="3">
                  <c:v>высокий</c:v>
                </c:pt>
              </c:strCache>
            </c:strRef>
          </c:cat>
          <c:val>
            <c:numRef>
              <c:f>Лист4!$P$29:$P$32</c:f>
              <c:numCache>
                <c:formatCode>General</c:formatCode>
                <c:ptCount val="4"/>
                <c:pt idx="0">
                  <c:v>0.8</c:v>
                </c:pt>
                <c:pt idx="1">
                  <c:v>7.1</c:v>
                </c:pt>
                <c:pt idx="2">
                  <c:v>10.8</c:v>
                </c:pt>
                <c:pt idx="3">
                  <c:v>81.3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295168"/>
        <c:axId val="220296704"/>
      </c:barChart>
      <c:catAx>
        <c:axId val="220295168"/>
        <c:scaling>
          <c:orientation val="minMax"/>
        </c:scaling>
        <c:delete val="0"/>
        <c:axPos val="b"/>
        <c:majorTickMark val="out"/>
        <c:minorTickMark val="none"/>
        <c:tickLblPos val="nextTo"/>
        <c:crossAx val="220296704"/>
        <c:crosses val="autoZero"/>
        <c:auto val="1"/>
        <c:lblAlgn val="ctr"/>
        <c:lblOffset val="100"/>
        <c:noMultiLvlLbl val="0"/>
      </c:catAx>
      <c:valAx>
        <c:axId val="220296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0295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777594817507048E-2"/>
          <c:y val="7.041665189691898E-2"/>
          <c:w val="0.91205922793139704"/>
          <c:h val="0.822469378827647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Лист4!$O$39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Лист4!$N$40:$N$43</c:f>
              <c:strCache>
                <c:ptCount val="4"/>
                <c:pt idx="0">
                  <c:v>ниже среднего</c:v>
                </c:pt>
                <c:pt idx="1">
                  <c:v>средний</c:v>
                </c:pt>
                <c:pt idx="2">
                  <c:v>выше среднего</c:v>
                </c:pt>
                <c:pt idx="3">
                  <c:v>высокий</c:v>
                </c:pt>
              </c:strCache>
            </c:strRef>
          </c:cat>
          <c:val>
            <c:numRef>
              <c:f>Лист4!$O$40:$O$43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55</c:v>
                </c:pt>
                <c:pt idx="3">
                  <c:v>43</c:v>
                </c:pt>
              </c:numCache>
            </c:numRef>
          </c:val>
        </c:ser>
        <c:ser>
          <c:idx val="1"/>
          <c:order val="1"/>
          <c:tx>
            <c:strRef>
              <c:f>Лист4!$P$39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Лист4!$N$40:$N$43</c:f>
              <c:strCache>
                <c:ptCount val="4"/>
                <c:pt idx="0">
                  <c:v>ниже среднего</c:v>
                </c:pt>
                <c:pt idx="1">
                  <c:v>средний</c:v>
                </c:pt>
                <c:pt idx="2">
                  <c:v>выше среднего</c:v>
                </c:pt>
                <c:pt idx="3">
                  <c:v>высокий</c:v>
                </c:pt>
              </c:strCache>
            </c:strRef>
          </c:cat>
          <c:val>
            <c:numRef>
              <c:f>Лист4!$P$40:$P$43</c:f>
              <c:numCache>
                <c:formatCode>General</c:formatCode>
                <c:ptCount val="4"/>
                <c:pt idx="2">
                  <c:v>22</c:v>
                </c:pt>
                <c:pt idx="3">
                  <c:v>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704192"/>
        <c:axId val="228209408"/>
      </c:barChart>
      <c:catAx>
        <c:axId val="221704192"/>
        <c:scaling>
          <c:orientation val="minMax"/>
        </c:scaling>
        <c:delete val="0"/>
        <c:axPos val="b"/>
        <c:majorTickMark val="out"/>
        <c:minorTickMark val="none"/>
        <c:tickLblPos val="nextTo"/>
        <c:crossAx val="228209408"/>
        <c:crosses val="autoZero"/>
        <c:auto val="1"/>
        <c:lblAlgn val="ctr"/>
        <c:lblOffset val="100"/>
        <c:noMultiLvlLbl val="0"/>
      </c:catAx>
      <c:valAx>
        <c:axId val="228209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17041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Лист10!$H$14:$H$31</c:f>
              <c:strCache>
                <c:ptCount val="18"/>
                <c:pt idx="0">
                  <c:v>Другое</c:v>
                </c:pt>
                <c:pt idx="1">
                  <c:v>Качество работы персонала</c:v>
                </c:pt>
                <c:pt idx="2">
                  <c:v>Расширение обучающих программ</c:v>
                </c:pt>
                <c:pt idx="3">
                  <c:v>Вода</c:v>
                </c:pt>
                <c:pt idx="4">
                  <c:v>Кадровые вопросы (текучка, нехватка)</c:v>
                </c:pt>
                <c:pt idx="5">
                  <c:v>Питание</c:v>
                </c:pt>
                <c:pt idx="6">
                  <c:v>Информирование о изменении расписания</c:v>
                </c:pt>
                <c:pt idx="7">
                  <c:v>Благоустройство</c:v>
                </c:pt>
                <c:pt idx="8">
                  <c:v>Санитарное состояние помещений </c:v>
                </c:pt>
                <c:pt idx="9">
                  <c:v>Вежливость сотрудников</c:v>
                </c:pt>
                <c:pt idx="10">
                  <c:v>Повышение квалификации сотрудников</c:v>
                </c:pt>
                <c:pt idx="11">
                  <c:v>Парковка</c:v>
                </c:pt>
                <c:pt idx="12">
                  <c:v>Обновление инструментов</c:v>
                </c:pt>
                <c:pt idx="13">
                  <c:v>Проблемы оснащения</c:v>
                </c:pt>
                <c:pt idx="14">
                  <c:v>Зонирование (мест ожиданий)</c:v>
                </c:pt>
                <c:pt idx="15">
                  <c:v>График работы</c:v>
                </c:pt>
                <c:pt idx="16">
                  <c:v>Расписание</c:v>
                </c:pt>
                <c:pt idx="17">
                  <c:v>Ремонт помещение, состояние</c:v>
                </c:pt>
              </c:strCache>
            </c:strRef>
          </c:cat>
          <c:val>
            <c:numRef>
              <c:f>Лист10!$I$14:$I$31</c:f>
              <c:numCache>
                <c:formatCode>General</c:formatCode>
                <c:ptCount val="18"/>
                <c:pt idx="0">
                  <c:v>0.6</c:v>
                </c:pt>
                <c:pt idx="1">
                  <c:v>2.2999999999999998</c:v>
                </c:pt>
                <c:pt idx="2">
                  <c:v>2.8</c:v>
                </c:pt>
                <c:pt idx="3">
                  <c:v>3.2</c:v>
                </c:pt>
                <c:pt idx="4">
                  <c:v>3.4</c:v>
                </c:pt>
                <c:pt idx="5">
                  <c:v>3.6</c:v>
                </c:pt>
                <c:pt idx="6">
                  <c:v>4.5</c:v>
                </c:pt>
                <c:pt idx="7">
                  <c:v>4.5999999999999996</c:v>
                </c:pt>
                <c:pt idx="8">
                  <c:v>4.9000000000000004</c:v>
                </c:pt>
                <c:pt idx="9">
                  <c:v>5.6</c:v>
                </c:pt>
                <c:pt idx="10">
                  <c:v>6.5</c:v>
                </c:pt>
                <c:pt idx="11">
                  <c:v>8.9</c:v>
                </c:pt>
                <c:pt idx="12">
                  <c:v>9.76</c:v>
                </c:pt>
                <c:pt idx="13">
                  <c:v>12.3</c:v>
                </c:pt>
                <c:pt idx="14">
                  <c:v>12.8</c:v>
                </c:pt>
                <c:pt idx="15">
                  <c:v>13.4</c:v>
                </c:pt>
                <c:pt idx="16">
                  <c:v>14.5</c:v>
                </c:pt>
                <c:pt idx="17">
                  <c:v>16.7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599552"/>
        <c:axId val="150669184"/>
      </c:barChart>
      <c:catAx>
        <c:axId val="1505995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ru-RU"/>
          </a:p>
        </c:txPr>
        <c:crossAx val="150669184"/>
        <c:crosses val="autoZero"/>
        <c:auto val="1"/>
        <c:lblAlgn val="ctr"/>
        <c:lblOffset val="100"/>
        <c:noMultiLvlLbl val="0"/>
      </c:catAx>
      <c:valAx>
        <c:axId val="1506691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5059955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000">
          <a:latin typeface="Liberation Serif"/>
          <a:cs typeface="Liberation Serif"/>
        </a:defRPr>
      </a:pPr>
      <a:endParaRPr lang="ru-RU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0.25627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-1791385"/>
          <a:ext cx="3844429" cy="530398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0.4082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4273666" cy="823031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0.46868</cdr:x>
      <cdr:y>0.21365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834886" cy="530398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aleksandrashmurak\Downloads\Macintosh%20HD:Users:aleksandrashmurak:Downloads:&#1045;&#1050;&#1041;%20&#1044;&#1054;&#1044;%20&#1057;&#1054;%202020:379%20&#1086;&#1088;&#1075;&#1072;&#1085;&#1080;&#1079;&#1072;&#1094;&#1080;&#1080;&#774;:&#1044;&#1086;&#1082;&#1083;&#1072;&#1076;.docx!OLE_LINK3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aleksandrashmurak\Downloads\Macintosh%20HD:Users:aleksandrashmurak:Downloads:&#1045;&#1050;&#1041;%20&#1044;&#1054;&#1044;%20&#1057;&#1054;%202020:379%20&#1086;&#1088;&#1075;&#1072;&#1085;&#1080;&#1079;&#1072;&#1094;&#1080;&#1080;&#774;:&#1044;&#1086;&#1082;&#1083;&#1072;&#1076;.docx!OLE_LINK4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229600" cy="1283568"/>
          </a:xfrm>
        </p:spPr>
        <p:txBody>
          <a:bodyPr/>
          <a:lstStyle/>
          <a:p>
            <a:r>
              <a:rPr lang="ru-RU" dirty="0" smtClean="0"/>
              <a:t>Итоги НОК 2020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780928"/>
            <a:ext cx="6400800" cy="1752600"/>
          </a:xfrm>
        </p:spPr>
        <p:txBody>
          <a:bodyPr>
            <a:noAutofit/>
          </a:bodyPr>
          <a:lstStyle/>
          <a:p>
            <a:r>
              <a:rPr lang="ru-RU" sz="4400" dirty="0" smtClean="0"/>
              <a:t>В НОК 2020 года участвовали учреждения дополнительного образования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50639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4200" dirty="0">
                <a:cs typeface="Liberation Serif"/>
              </a:rPr>
              <a:t>Образовательные организации, расположенные на территории Свердловской области, получили в целом достаточно высокие итоговые показатели качества осуществления образовательной деятельности – </a:t>
            </a:r>
            <a:r>
              <a:rPr lang="ru-RU" sz="4200" b="1" dirty="0">
                <a:cs typeface="Liberation Serif"/>
              </a:rPr>
              <a:t>84</a:t>
            </a:r>
            <a:r>
              <a:rPr lang="ru-RU" sz="4200" dirty="0">
                <a:cs typeface="Liberation Serif"/>
              </a:rPr>
              <a:t> балла «</a:t>
            </a:r>
            <a:r>
              <a:rPr lang="ru-RU" sz="4200" b="1" dirty="0">
                <a:cs typeface="Liberation Serif"/>
              </a:rPr>
              <a:t>высокий уровень</a:t>
            </a:r>
            <a:r>
              <a:rPr lang="ru-RU" sz="4200" dirty="0">
                <a:cs typeface="Liberation Serif"/>
              </a:rPr>
              <a:t>». </a:t>
            </a:r>
          </a:p>
          <a:p>
            <a:pPr algn="just"/>
            <a:r>
              <a:rPr lang="ru-RU" sz="4200" dirty="0">
                <a:cs typeface="Liberation Serif"/>
              </a:rPr>
              <a:t>Наблюдается положительная динамика по сравнимым критериям при анализе данных за 2017 год.</a:t>
            </a:r>
          </a:p>
          <a:p>
            <a:pPr algn="just"/>
            <a:endParaRPr lang="ru-RU" sz="4200" dirty="0">
              <a:cs typeface="Liberation Serif"/>
            </a:endParaRPr>
          </a:p>
          <a:p>
            <a:pPr algn="just"/>
            <a:r>
              <a:rPr lang="ru-RU" sz="4200" dirty="0">
                <a:cs typeface="Liberation Serif"/>
              </a:rPr>
              <a:t>Анализ результатов оценки в разрезе отдельных критериев показывает, что наиболее высокие оценки получили такие критерии, как «о</a:t>
            </a:r>
            <a:r>
              <a:rPr lang="en-US" sz="4200" dirty="0" err="1">
                <a:cs typeface="Liberation Serif"/>
              </a:rPr>
              <a:t>ткрытость</a:t>
            </a:r>
            <a:r>
              <a:rPr lang="en-US" sz="4200" dirty="0">
                <a:cs typeface="Liberation Serif"/>
              </a:rPr>
              <a:t> и </a:t>
            </a:r>
            <a:r>
              <a:rPr lang="en-US" sz="4200" dirty="0" err="1">
                <a:cs typeface="Liberation Serif"/>
              </a:rPr>
              <a:t>доступность</a:t>
            </a:r>
            <a:r>
              <a:rPr lang="en-US" sz="4200" dirty="0">
                <a:cs typeface="Liberation Serif"/>
              </a:rPr>
              <a:t> </a:t>
            </a:r>
            <a:r>
              <a:rPr lang="en-US" sz="4200" dirty="0" err="1">
                <a:cs typeface="Liberation Serif"/>
              </a:rPr>
              <a:t>информации</a:t>
            </a:r>
            <a:r>
              <a:rPr lang="en-US" sz="4200" dirty="0">
                <a:cs typeface="Liberation Serif"/>
              </a:rPr>
              <a:t> </a:t>
            </a:r>
            <a:r>
              <a:rPr lang="en-US" sz="4200" dirty="0" err="1">
                <a:cs typeface="Liberation Serif"/>
              </a:rPr>
              <a:t>об</a:t>
            </a:r>
            <a:r>
              <a:rPr lang="en-US" sz="4200" dirty="0">
                <a:cs typeface="Liberation Serif"/>
              </a:rPr>
              <a:t> </a:t>
            </a:r>
            <a:r>
              <a:rPr lang="en-US" sz="4200" dirty="0" err="1">
                <a:cs typeface="Liberation Serif"/>
              </a:rPr>
              <a:t>организации</a:t>
            </a:r>
            <a:r>
              <a:rPr lang="ru-RU" sz="4200" dirty="0">
                <a:cs typeface="Liberation Serif"/>
              </a:rPr>
              <a:t>»</a:t>
            </a:r>
            <a:r>
              <a:rPr lang="en-US" sz="4200" dirty="0">
                <a:cs typeface="Liberation Serif"/>
              </a:rPr>
              <a:t> (</a:t>
            </a:r>
            <a:r>
              <a:rPr lang="ru-RU" sz="4200" dirty="0">
                <a:cs typeface="Liberation Serif"/>
              </a:rPr>
              <a:t>93</a:t>
            </a:r>
            <a:r>
              <a:rPr lang="en-US" sz="4200" dirty="0">
                <a:cs typeface="Liberation Serif"/>
              </a:rPr>
              <a:t> </a:t>
            </a:r>
            <a:r>
              <a:rPr lang="ru-RU" sz="4200" dirty="0">
                <a:cs typeface="Liberation Serif"/>
              </a:rPr>
              <a:t>балла), «д</a:t>
            </a:r>
            <a:r>
              <a:rPr lang="en-US" sz="4200" dirty="0" err="1">
                <a:cs typeface="Liberation Serif"/>
              </a:rPr>
              <a:t>оброжелательность</a:t>
            </a:r>
            <a:r>
              <a:rPr lang="en-US" sz="4200" dirty="0">
                <a:cs typeface="Liberation Serif"/>
              </a:rPr>
              <a:t>, </a:t>
            </a:r>
            <a:r>
              <a:rPr lang="en-US" sz="4200" dirty="0" err="1">
                <a:cs typeface="Liberation Serif"/>
              </a:rPr>
              <a:t>вежливость</a:t>
            </a:r>
            <a:r>
              <a:rPr lang="ru-RU" sz="4200" dirty="0">
                <a:cs typeface="Liberation Serif"/>
              </a:rPr>
              <a:t>»</a:t>
            </a:r>
            <a:r>
              <a:rPr lang="en-US" sz="4200" dirty="0">
                <a:cs typeface="Liberation Serif"/>
              </a:rPr>
              <a:t> (</a:t>
            </a:r>
            <a:r>
              <a:rPr lang="ru-RU" sz="4200" dirty="0">
                <a:cs typeface="Liberation Serif"/>
              </a:rPr>
              <a:t>93</a:t>
            </a:r>
            <a:r>
              <a:rPr lang="en-US" sz="4200" dirty="0">
                <a:cs typeface="Liberation Serif"/>
              </a:rPr>
              <a:t> </a:t>
            </a:r>
            <a:r>
              <a:rPr lang="ru-RU" sz="4200" dirty="0">
                <a:cs typeface="Liberation Serif"/>
              </a:rPr>
              <a:t>балла), «у</a:t>
            </a:r>
            <a:r>
              <a:rPr lang="en-US" sz="4200" dirty="0" err="1">
                <a:cs typeface="Liberation Serif"/>
              </a:rPr>
              <a:t>довлетворенность</a:t>
            </a:r>
            <a:r>
              <a:rPr lang="en-US" sz="4200" dirty="0">
                <a:cs typeface="Liberation Serif"/>
              </a:rPr>
              <a:t> </a:t>
            </a:r>
            <a:r>
              <a:rPr lang="en-US" sz="4200" dirty="0" err="1">
                <a:cs typeface="Liberation Serif"/>
              </a:rPr>
              <a:t>условиями</a:t>
            </a:r>
            <a:r>
              <a:rPr lang="en-US" sz="4200" dirty="0">
                <a:cs typeface="Liberation Serif"/>
              </a:rPr>
              <a:t> </a:t>
            </a:r>
            <a:r>
              <a:rPr lang="en-US" sz="4200" dirty="0" err="1">
                <a:cs typeface="Liberation Serif"/>
              </a:rPr>
              <a:t>оказания</a:t>
            </a:r>
            <a:r>
              <a:rPr lang="en-US" sz="4200" dirty="0">
                <a:cs typeface="Liberation Serif"/>
              </a:rPr>
              <a:t> </a:t>
            </a:r>
            <a:r>
              <a:rPr lang="en-US" sz="4200" dirty="0" err="1">
                <a:cs typeface="Liberation Serif"/>
              </a:rPr>
              <a:t>услуг</a:t>
            </a:r>
            <a:r>
              <a:rPr lang="ru-RU" sz="4200" dirty="0">
                <a:cs typeface="Liberation Serif"/>
              </a:rPr>
              <a:t>»</a:t>
            </a:r>
            <a:r>
              <a:rPr lang="en-US" sz="4200" dirty="0">
                <a:cs typeface="Liberation Serif"/>
              </a:rPr>
              <a:t> (</a:t>
            </a:r>
            <a:r>
              <a:rPr lang="ru-RU" sz="4200" dirty="0">
                <a:cs typeface="Liberation Serif"/>
              </a:rPr>
              <a:t>96</a:t>
            </a:r>
            <a:r>
              <a:rPr lang="en-US" sz="4200" dirty="0">
                <a:cs typeface="Liberation Serif"/>
              </a:rPr>
              <a:t> </a:t>
            </a:r>
            <a:r>
              <a:rPr lang="ru-RU" sz="4200" dirty="0">
                <a:cs typeface="Liberation Serif"/>
              </a:rPr>
              <a:t>баллов).</a:t>
            </a:r>
          </a:p>
          <a:p>
            <a:pPr algn="just"/>
            <a:endParaRPr lang="ru-RU" sz="4200" dirty="0">
              <a:cs typeface="Liberation Serif"/>
            </a:endParaRPr>
          </a:p>
          <a:p>
            <a:pPr algn="just"/>
            <a:r>
              <a:rPr lang="ru-RU" sz="4200" dirty="0">
                <a:cs typeface="Liberation Serif"/>
              </a:rPr>
              <a:t>Критерий «</a:t>
            </a:r>
            <a:r>
              <a:rPr lang="en-US" sz="4200" dirty="0" err="1">
                <a:cs typeface="Liberation Serif"/>
              </a:rPr>
              <a:t>Комфортность</a:t>
            </a:r>
            <a:r>
              <a:rPr lang="en-US" sz="4200" dirty="0">
                <a:cs typeface="Liberation Serif"/>
              </a:rPr>
              <a:t> </a:t>
            </a:r>
            <a:r>
              <a:rPr lang="en-US" sz="4200" dirty="0" err="1">
                <a:cs typeface="Liberation Serif"/>
              </a:rPr>
              <a:t>условий</a:t>
            </a:r>
            <a:r>
              <a:rPr lang="en-US" sz="4200" dirty="0">
                <a:cs typeface="Liberation Serif"/>
              </a:rPr>
              <a:t> </a:t>
            </a:r>
            <a:r>
              <a:rPr lang="en-US" sz="4200" dirty="0" err="1">
                <a:cs typeface="Liberation Serif"/>
              </a:rPr>
              <a:t>предоставления</a:t>
            </a:r>
            <a:r>
              <a:rPr lang="en-US" sz="4200" dirty="0">
                <a:cs typeface="Liberation Serif"/>
              </a:rPr>
              <a:t> </a:t>
            </a:r>
            <a:r>
              <a:rPr lang="en-US" sz="4200" dirty="0" err="1">
                <a:cs typeface="Liberation Serif"/>
              </a:rPr>
              <a:t>услуг</a:t>
            </a:r>
            <a:r>
              <a:rPr lang="ru-RU" sz="4200" dirty="0">
                <a:cs typeface="Liberation Serif"/>
              </a:rPr>
              <a:t>» оценен   на 87</a:t>
            </a:r>
            <a:r>
              <a:rPr lang="en-US" sz="4200" dirty="0">
                <a:cs typeface="Liberation Serif"/>
              </a:rPr>
              <a:t> </a:t>
            </a:r>
            <a:r>
              <a:rPr lang="ru-RU" sz="4200" dirty="0">
                <a:cs typeface="Liberation Serif"/>
              </a:rPr>
              <a:t>балла. </a:t>
            </a:r>
          </a:p>
          <a:p>
            <a:pPr algn="just"/>
            <a:r>
              <a:rPr lang="ru-RU" sz="4200" dirty="0">
                <a:cs typeface="Liberation Serif"/>
              </a:rPr>
              <a:t>Низкие оценки в целом зафиксированы по критерию «доступность услуг для инвалидов» (52 балла</a:t>
            </a:r>
            <a:r>
              <a:rPr lang="ru-RU" sz="4200" dirty="0" smtClean="0">
                <a:cs typeface="Liberation Serif"/>
              </a:rPr>
              <a:t>). </a:t>
            </a:r>
            <a:endParaRPr lang="ru-RU" sz="4200" dirty="0">
              <a:cs typeface="Liberation Serif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9960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Планируемый перечень организаций, участвующих в НОК в 2021 году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6902261"/>
              </p:ext>
            </p:extLst>
          </p:nvPr>
        </p:nvGraphicFramePr>
        <p:xfrm>
          <a:off x="323528" y="2026602"/>
          <a:ext cx="8640960" cy="4714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0"/>
              </a:tblGrid>
              <a:tr h="707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Муниципальное общеобразовательное учреждение "Средняя общеобразовательная </a:t>
                      </a:r>
                      <a:r>
                        <a:rPr lang="ru-RU" sz="2000">
                          <a:effectLst/>
                        </a:rPr>
                        <a:t>школа </a:t>
                      </a:r>
                      <a:r>
                        <a:rPr lang="ru-RU" sz="2000" smtClean="0">
                          <a:effectLst/>
                        </a:rPr>
                        <a:t>№ 2</a:t>
                      </a:r>
                      <a:r>
                        <a:rPr lang="ru-RU" sz="2000" dirty="0">
                          <a:effectLst/>
                        </a:rPr>
                        <a:t>"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  <a:tr h="707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Муниципальное общеобразовательное учреждение "Средняя общеобразовательная школа </a:t>
                      </a:r>
                      <a:r>
                        <a:rPr lang="ru-RU" sz="2000" dirty="0" smtClean="0">
                          <a:effectLst/>
                        </a:rPr>
                        <a:t>№ 3</a:t>
                      </a:r>
                      <a:r>
                        <a:rPr lang="ru-RU" sz="2000" dirty="0">
                          <a:effectLst/>
                        </a:rPr>
                        <a:t>"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  <a:tr h="707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Муниципальное общеобразовательное учреждение "Средняя </a:t>
                      </a:r>
                      <a:r>
                        <a:rPr lang="ru-RU" sz="2000" dirty="0" smtClean="0">
                          <a:effectLst/>
                        </a:rPr>
                        <a:t>общеобразовательная </a:t>
                      </a:r>
                      <a:r>
                        <a:rPr lang="ru-RU" sz="2000" dirty="0">
                          <a:effectLst/>
                        </a:rPr>
                        <a:t>школа им</a:t>
                      </a:r>
                      <a:r>
                        <a:rPr lang="ru-RU" sz="2000" dirty="0" smtClean="0">
                          <a:effectLst/>
                        </a:rPr>
                        <a:t>. К. Н. Новикова</a:t>
                      </a:r>
                      <a:r>
                        <a:rPr lang="ru-RU" sz="2000" dirty="0">
                          <a:effectLst/>
                        </a:rPr>
                        <a:t>"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  <a:tr h="707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Муниципальное общеобразовательное учреждение "Основная общеобразовательная школа </a:t>
                      </a:r>
                      <a:r>
                        <a:rPr lang="ru-RU" sz="2000" dirty="0" smtClean="0">
                          <a:effectLst/>
                        </a:rPr>
                        <a:t>№ 5</a:t>
                      </a:r>
                      <a:r>
                        <a:rPr lang="ru-RU" sz="2000" dirty="0">
                          <a:effectLst/>
                        </a:rPr>
                        <a:t>"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  <a:tr h="466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Муниципальное общеобразовательное учреждение "Лицей № 6"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  <a:tr h="707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Муниципальное общеобразовательное учреждение "Средняя общеобразовательная школа </a:t>
                      </a:r>
                      <a:r>
                        <a:rPr lang="ru-RU" sz="2000" dirty="0" smtClean="0">
                          <a:effectLst/>
                        </a:rPr>
                        <a:t>№ 7</a:t>
                      </a:r>
                      <a:r>
                        <a:rPr lang="ru-RU" sz="2000" dirty="0">
                          <a:effectLst/>
                        </a:rPr>
                        <a:t>"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  <a:tr h="707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Муниципальное общеобразовательное учреждение </a:t>
                      </a:r>
                      <a:r>
                        <a:rPr lang="ru-RU" sz="2000" dirty="0" smtClean="0">
                          <a:effectLst/>
                        </a:rPr>
                        <a:t>«</a:t>
                      </a:r>
                      <a:r>
                        <a:rPr lang="ru-RU" sz="2000" dirty="0" err="1" smtClean="0">
                          <a:effectLst/>
                        </a:rPr>
                        <a:t>Валериановская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средняя общеобразовательная </a:t>
                      </a:r>
                      <a:r>
                        <a:rPr lang="ru-RU" sz="2000" dirty="0" smtClean="0">
                          <a:effectLst/>
                        </a:rPr>
                        <a:t>школа»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99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idx="1"/>
          </p:nvPr>
        </p:nvSpPr>
        <p:spPr>
          <a:xfrm>
            <a:off x="457200" y="188640"/>
            <a:ext cx="8229600" cy="6120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u="sng" dirty="0">
                <a:latin typeface="+mn-lt"/>
                <a:cs typeface="Liberation Serif"/>
              </a:rPr>
              <a:t>Цель исследования</a:t>
            </a:r>
            <a:r>
              <a:rPr lang="ru-RU" sz="2000" b="1" dirty="0">
                <a:latin typeface="+mn-lt"/>
                <a:cs typeface="Liberation Serif"/>
              </a:rPr>
              <a:t>: </a:t>
            </a:r>
            <a:r>
              <a:rPr lang="ru-RU" sz="2000" dirty="0">
                <a:latin typeface="+mn-lt"/>
                <a:cs typeface="Liberation Serif"/>
              </a:rPr>
              <a:t>Проведение независимой оценки качества условий осуществления образовательной деятельности организациями, расположенными на территории Свердловской области, реализующими программы дополнительного образования.</a:t>
            </a:r>
          </a:p>
          <a:p>
            <a:r>
              <a:rPr lang="ru-RU" sz="2000" b="1" u="sng" dirty="0">
                <a:latin typeface="+mn-lt"/>
                <a:cs typeface="Liberation Serif"/>
              </a:rPr>
              <a:t>Задачи исследования</a:t>
            </a:r>
            <a:r>
              <a:rPr lang="ru-RU" sz="2000" dirty="0">
                <a:latin typeface="+mn-lt"/>
                <a:cs typeface="Liberation Serif"/>
              </a:rPr>
              <a:t>:</a:t>
            </a:r>
          </a:p>
          <a:p>
            <a:r>
              <a:rPr lang="ru-RU" sz="2000" dirty="0">
                <a:latin typeface="+mn-lt"/>
                <a:cs typeface="Liberation Serif"/>
              </a:rPr>
              <a:t>−	оценка качества условий осуществления образовательной деятельности образовательными организациями;</a:t>
            </a:r>
          </a:p>
          <a:p>
            <a:r>
              <a:rPr lang="ru-RU" sz="2000" dirty="0">
                <a:latin typeface="+mn-lt"/>
                <a:cs typeface="Liberation Serif"/>
              </a:rPr>
              <a:t>−	определение уровня удовлетворенности получателей образовательных услуг качеством услуг, предоставляемых образовательными организациями Свердловской области, реализующими программы дополнительного образования;</a:t>
            </a:r>
          </a:p>
          <a:p>
            <a:r>
              <a:rPr lang="ru-RU" sz="2000" dirty="0">
                <a:latin typeface="+mn-lt"/>
                <a:cs typeface="Liberation Serif"/>
              </a:rPr>
              <a:t>−	разработка рекомендаций по повышению качества осуществления образовательной деятельности образовательными организациями Свердловской области.</a:t>
            </a:r>
          </a:p>
          <a:p>
            <a:r>
              <a:rPr lang="ru-RU" sz="2000" b="1" u="sng" dirty="0" smtClean="0">
                <a:latin typeface="+mn-lt"/>
                <a:cs typeface="Liberation Serif"/>
              </a:rPr>
              <a:t>Объект исследования</a:t>
            </a:r>
            <a:r>
              <a:rPr lang="ru-RU" sz="2000" b="1" dirty="0" smtClean="0">
                <a:latin typeface="+mn-lt"/>
                <a:cs typeface="Liberation Serif"/>
              </a:rPr>
              <a:t> - </a:t>
            </a:r>
            <a:r>
              <a:rPr lang="ru-RU" sz="2000" dirty="0" smtClean="0">
                <a:latin typeface="+mn-lt"/>
                <a:cs typeface="Liberation Serif"/>
              </a:rPr>
              <a:t>образовательные </a:t>
            </a:r>
            <a:r>
              <a:rPr lang="ru-RU" sz="2000" dirty="0">
                <a:latin typeface="+mn-lt"/>
                <a:cs typeface="Liberation Serif"/>
              </a:rPr>
              <a:t>организации Свердловской  области, осуществляющие образовательную деятельность по </a:t>
            </a:r>
            <a:r>
              <a:rPr lang="ru-RU" sz="2000" dirty="0" smtClean="0">
                <a:latin typeface="+mn-lt"/>
                <a:cs typeface="Liberation Serif"/>
              </a:rPr>
              <a:t>программам </a:t>
            </a:r>
            <a:r>
              <a:rPr lang="ru-RU" sz="2000" dirty="0">
                <a:latin typeface="+mn-lt"/>
                <a:cs typeface="Liberation Serif"/>
              </a:rPr>
              <a:t>дополнительного образования.</a:t>
            </a:r>
          </a:p>
          <a:p>
            <a:r>
              <a:rPr lang="ru-RU" sz="2000" b="1" u="sng" dirty="0" smtClean="0">
                <a:latin typeface="+mn-lt"/>
                <a:cs typeface="Liberation Serif"/>
              </a:rPr>
              <a:t>Предмет</a:t>
            </a:r>
            <a:r>
              <a:rPr lang="ru-RU" sz="2000" b="1" dirty="0" smtClean="0">
                <a:latin typeface="+mn-lt"/>
                <a:cs typeface="Liberation Serif"/>
              </a:rPr>
              <a:t> </a:t>
            </a:r>
            <a:r>
              <a:rPr lang="ru-RU" sz="2000" dirty="0" smtClean="0">
                <a:latin typeface="+mn-lt"/>
                <a:cs typeface="Liberation Serif"/>
              </a:rPr>
              <a:t>- осуществление </a:t>
            </a:r>
            <a:r>
              <a:rPr lang="ru-RU" sz="2000" dirty="0">
                <a:latin typeface="+mn-lt"/>
                <a:cs typeface="Liberation Serif"/>
              </a:rPr>
              <a:t>сбора и обобщения информации о качестве условий осуществления образовательной деятельности образовательными организациями Свердловской  области, осуществляющими образовательную деятельность по программам дополнительного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907446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оценки итогового результата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428052"/>
              </p:ext>
            </p:extLst>
          </p:nvPr>
        </p:nvGraphicFramePr>
        <p:xfrm>
          <a:off x="827584" y="1772816"/>
          <a:ext cx="7416824" cy="2232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r:id="rId3" imgW="6290280" imgH="1170000" progId="Word.Document.12">
                  <p:link updateAutomatic="1"/>
                </p:oleObj>
              </mc:Choice>
              <mc:Fallback>
                <p:oleObj r:id="rId3" imgW="6290280" imgH="1170000" progId="Word.Document.12">
                  <p:link updateAutomatic="1"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772816"/>
                        <a:ext cx="7416824" cy="22322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7584" y="450912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Liberation Serif"/>
                <a:cs typeface="Liberation Serif"/>
              </a:rPr>
              <a:t>*Результаты сгруппированы по 5-и уровням оценки (высокий, выше среднего, средний, ниже среднего, низкий) в соответствии с группировкой на портале bus.gov.ru. Максимальный балл – 100. </a:t>
            </a:r>
            <a:endParaRPr lang="ru-RU" dirty="0">
              <a:latin typeface="Liberation Serif"/>
              <a:cs typeface="Liberation Serif"/>
            </a:endParaRPr>
          </a:p>
        </p:txBody>
      </p:sp>
    </p:spTree>
    <p:extLst>
      <p:ext uri="{BB962C8B-B14F-4D97-AF65-F5344CB8AC3E}">
        <p14:creationId xmlns:p14="http://schemas.microsoft.com/office/powerpoint/2010/main" val="3597046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НОК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>
                <a:latin typeface="Liberation Serif"/>
                <a:cs typeface="Liberation Serif"/>
              </a:rPr>
              <a:t>1</a:t>
            </a:r>
            <a:r>
              <a:rPr lang="ru-RU" dirty="0">
                <a:latin typeface="Liberation Serif"/>
                <a:cs typeface="Liberation Serif"/>
              </a:rPr>
              <a:t>. Кабинетное исследование, включающее аудит сайтов учреждений;</a:t>
            </a:r>
          </a:p>
          <a:p>
            <a:pPr marL="137160" indent="0">
              <a:buNone/>
            </a:pPr>
            <a:r>
              <a:rPr lang="ru-RU" dirty="0">
                <a:latin typeface="Liberation Serif"/>
                <a:cs typeface="Liberation Serif"/>
              </a:rPr>
              <a:t>2. Онлайн-опрос получателей услуг;</a:t>
            </a:r>
          </a:p>
          <a:p>
            <a:pPr marL="137160" indent="0">
              <a:buNone/>
            </a:pPr>
            <a:endParaRPr lang="ru-RU" dirty="0" smtClean="0"/>
          </a:p>
          <a:p>
            <a:pPr marL="137160" indent="0">
              <a:buNone/>
            </a:pPr>
            <a:r>
              <a:rPr lang="ru-RU" dirty="0" smtClean="0"/>
              <a:t>Исследовано </a:t>
            </a:r>
            <a:r>
              <a:rPr lang="ru-RU" b="1" u="sng" dirty="0"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379</a:t>
            </a:r>
            <a:r>
              <a:rPr lang="ru-RU" dirty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dirty="0"/>
              <a:t>организации дополнительного </a:t>
            </a:r>
            <a:r>
              <a:rPr lang="ru-RU" dirty="0" smtClean="0"/>
              <a:t>образования Свердловской области из 71 муниципального образования</a:t>
            </a:r>
            <a:endParaRPr lang="ru-RU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37160" indent="0">
              <a:buNone/>
            </a:pPr>
            <a:r>
              <a:rPr lang="ru-RU" dirty="0" smtClean="0"/>
              <a:t>Опрошено </a:t>
            </a:r>
            <a:r>
              <a:rPr lang="ru-RU" b="1" u="sng" dirty="0"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68 795</a:t>
            </a:r>
            <a:r>
              <a:rPr lang="fi-FI" b="1" u="sng" dirty="0"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dirty="0"/>
              <a:t>потребителей услуг (родителей и детей старше 14 лет)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727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Рейтинг по муниципальным образованиям.</a:t>
            </a:r>
            <a:br>
              <a:rPr lang="ru-RU" dirty="0" smtClean="0"/>
            </a:br>
            <a:r>
              <a:rPr lang="ru-RU" dirty="0" smtClean="0"/>
              <a:t>КГО вошел в число МО с низким рейтингом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9869890"/>
              </p:ext>
            </p:extLst>
          </p:nvPr>
        </p:nvGraphicFramePr>
        <p:xfrm>
          <a:off x="1475656" y="2636912"/>
          <a:ext cx="6289675" cy="3955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r:id="rId3" imgW="6290280" imgH="4699080" progId="Word.Document.12">
                  <p:link updateAutomatic="1"/>
                </p:oleObj>
              </mc:Choice>
              <mc:Fallback>
                <p:oleObj r:id="rId3" imgW="6290280" imgH="4699080" progId="Word.Document.12">
                  <p:link updateAutomatic="1"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636912"/>
                        <a:ext cx="6289675" cy="39550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2392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Рейтинг по Качканарскому городскому округу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608426"/>
              </p:ext>
            </p:extLst>
          </p:nvPr>
        </p:nvGraphicFramePr>
        <p:xfrm>
          <a:off x="539552" y="1916831"/>
          <a:ext cx="8064896" cy="26642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38387"/>
                <a:gridCol w="2126509"/>
              </a:tblGrid>
              <a:tr h="3600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Наименование ОУ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Место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МУДО ДДТ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3226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МУДО ДМШ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3226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МУДО ДХШ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9508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МУДО ДЮСШ СПАРТАК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МБУДО ДЮСШ ПО ГОРНОЛЫЖНОМУ СПОРТУ РОУКС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МУДО ДЮСШ ПО ФУТБОЛУ ОЛИМП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МУДО ДЮСШ САМБО И ДЗЮДО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3226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МУДО ДШИ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2540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МУДО ДЮСШ РИТМ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832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000643"/>
              </p:ext>
            </p:extLst>
          </p:nvPr>
        </p:nvGraphicFramePr>
        <p:xfrm>
          <a:off x="179512" y="332656"/>
          <a:ext cx="8784977" cy="58987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5776"/>
                <a:gridCol w="887765"/>
                <a:gridCol w="870694"/>
                <a:gridCol w="1063368"/>
                <a:gridCol w="958494"/>
                <a:gridCol w="1160924"/>
                <a:gridCol w="887765"/>
                <a:gridCol w="1190191"/>
              </a:tblGrid>
              <a:tr h="68923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/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РЕЙТИНГ ПО КАЖДОМУ ОБЩЕМУ КРИТЕРИЮ</a:t>
                      </a:r>
                      <a:br>
                        <a:rPr lang="ru-RU" sz="800" u="none" strike="noStrike">
                          <a:effectLst/>
                        </a:rPr>
                      </a:b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РЕЙТИНГ ПО ПЯТИ КРИТЕРИЯМ И ИХ ПОКАЗАТЕЛЯМ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/>
                </a:tc>
              </a:tr>
              <a:tr h="2051487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Наименование 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образовательной организации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К1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 ОТКРЫТОСТЬ И ДОСТУПНОСТЬ ИНФОРМАЦИИ ОБ ОРГАНИЗАЦИЯХ ОБРАЗОВАНИЯ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К2 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/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КОМФОРТНОСТЬ УСЛОВИЙ ПРЕДОСТАВЛЕНИЯ УСЛУГ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</a:rPr>
                        <a:t>К3 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КОМФОРТНОСТЬ УСЛОВИЙ ПРЕДОСТАВЛЕНИЯ УСЛУГ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К4 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/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УДОВЛЕТВОРЕННОСТЬ УСЛОВИЯМИ ОКАЗАНИЯ УСЛУГ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К5 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/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УДОВЛЕТВОРЕННОСТЬ УСЛОВИЯМИ ОКАЗАНИЯ УСЛУГ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ОБЩИЙ БАЛЛ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ОБЩИЙ РЕЙТИНГ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/>
                </a:tc>
              </a:tr>
              <a:tr h="3405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МУДО "ДДТ"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26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89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9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</a:tr>
              <a:tr h="3405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МУДО "ДМШ"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85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13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</a:tr>
              <a:tr h="3405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МУДО "ДХШ"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85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13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</a:tr>
              <a:tr h="3405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МУДО "ДЮСШ "СПАРТАК"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84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</a:tr>
              <a:tr h="43353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МБУДО "ДЮСШ ПО 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ГОРНОЛЫЖНОМУ СПОРТУ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 "РОУКС"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84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14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</a:tr>
              <a:tr h="3405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МУДО "ДЮСШ ПО ФУТБОЛУ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 "ОЛИМП"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83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15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</a:tr>
              <a:tr h="3405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МУДО "ДЮСШ "САМБО И 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ДЗЮДО"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81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17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</a:tr>
              <a:tr h="3405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МУДО "ДШИ"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79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19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</a:tr>
              <a:tr h="3405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МУДО ДЮСШ "РИТМ"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73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33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6389" marR="6389" marT="638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249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Динамика оценки 2017 и 2020г. По критериям %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908289465"/>
              </p:ext>
            </p:extLst>
          </p:nvPr>
        </p:nvGraphicFramePr>
        <p:xfrm>
          <a:off x="251520" y="1484784"/>
          <a:ext cx="4204469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86021"/>
              </p:ext>
            </p:extLst>
          </p:nvPr>
        </p:nvGraphicFramePr>
        <p:xfrm>
          <a:off x="4572000" y="1628800"/>
          <a:ext cx="418680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003736555"/>
              </p:ext>
            </p:extLst>
          </p:nvPr>
        </p:nvGraphicFramePr>
        <p:xfrm>
          <a:off x="1115616" y="4114800"/>
          <a:ext cx="6048672" cy="2482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73790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недостатки, по мнению получателей услуг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48137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31720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214</TotalTime>
  <Words>518</Words>
  <Application>Microsoft Office PowerPoint</Application>
  <PresentationFormat>Экран (4:3)</PresentationFormat>
  <Paragraphs>141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Связи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Апекс</vt:lpstr>
      <vt:lpstr>\\localhost\Users\aleksandrashmurak\Downloads\Macintosh HD:Users:aleksandrashmurak:Downloads:ЕКБ ДОД СО 2020:379 организаций:Доклад.docx!OLE_LINK3</vt:lpstr>
      <vt:lpstr>\\localhost\Users\aleksandrashmurak\Downloads\Macintosh HD:Users:aleksandrashmurak:Downloads:ЕКБ ДОД СО 2020:379 организаций:Доклад.docx!OLE_LINK4</vt:lpstr>
      <vt:lpstr>Итоги НОК 2020</vt:lpstr>
      <vt:lpstr>Презентация PowerPoint</vt:lpstr>
      <vt:lpstr>Методика оценки итогового результата</vt:lpstr>
      <vt:lpstr>Методы НОК</vt:lpstr>
      <vt:lpstr>Рейтинг по муниципальным образованиям. КГО вошел в число МО с низким рейтингом</vt:lpstr>
      <vt:lpstr>Рейтинг по Качканарскому городскому округу</vt:lpstr>
      <vt:lpstr>Презентация PowerPoint</vt:lpstr>
      <vt:lpstr>Динамика оценки 2017 и 2020г. По критериям %</vt:lpstr>
      <vt:lpstr>Основные недостатки, по мнению получателей услуг</vt:lpstr>
      <vt:lpstr>Основные итоги</vt:lpstr>
      <vt:lpstr>Планируемый перечень организаций, участвующих в НОК в 2021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НОК 2020</dc:title>
  <dc:creator>Вилена</dc:creator>
  <cp:lastModifiedBy>Вилена</cp:lastModifiedBy>
  <cp:revision>13</cp:revision>
  <dcterms:created xsi:type="dcterms:W3CDTF">2020-12-08T05:12:32Z</dcterms:created>
  <dcterms:modified xsi:type="dcterms:W3CDTF">2020-12-08T08:52:37Z</dcterms:modified>
</cp:coreProperties>
</file>